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40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9F910A89-F486-45B9-96BD-228EC89502E1}" type="datetimeFigureOut">
              <a:rPr lang="en-CA" smtClean="0"/>
              <a:t>12/05/2015</a:t>
            </a:fld>
            <a:endParaRPr lang="en-CA"/>
          </a:p>
        </p:txBody>
      </p:sp>
      <p:sp>
        <p:nvSpPr>
          <p:cNvPr id="23" name="Slide Number Placeholder 22"/>
          <p:cNvSpPr>
            <a:spLocks noGrp="1"/>
          </p:cNvSpPr>
          <p:nvPr>
            <p:ph type="sldNum" sz="quarter" idx="11"/>
          </p:nvPr>
        </p:nvSpPr>
        <p:spPr/>
        <p:txBody>
          <a:bodyPr/>
          <a:lstStyle/>
          <a:p>
            <a:fld id="{5B25B9D1-A7CC-40BA-AEEB-1AAA2A973531}" type="slidenum">
              <a:rPr lang="en-CA" smtClean="0"/>
              <a:t>‹#›</a:t>
            </a:fld>
            <a:endParaRPr lang="en-CA"/>
          </a:p>
        </p:txBody>
      </p:sp>
      <p:sp>
        <p:nvSpPr>
          <p:cNvPr id="24" name="Footer Placeholder 23"/>
          <p:cNvSpPr>
            <a:spLocks noGrp="1"/>
          </p:cNvSpPr>
          <p:nvPr>
            <p:ph type="ftr" sz="quarter" idx="12"/>
          </p:nvPr>
        </p:nvSpPr>
        <p:spPr/>
        <p:txBody>
          <a:bodyPr/>
          <a:lstStyle/>
          <a:p>
            <a:endParaRPr lang="en-CA"/>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10A89-F486-45B9-96BD-228EC89502E1}" type="datetimeFigureOut">
              <a:rPr lang="en-CA" smtClean="0"/>
              <a:t>12/05/2015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B25B9D1-A7CC-40BA-AEEB-1AAA2A973531}"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10A89-F486-45B9-96BD-228EC89502E1}" type="datetimeFigureOut">
              <a:rPr lang="en-CA" smtClean="0"/>
              <a:t>12/05/2015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B25B9D1-A7CC-40BA-AEEB-1AAA2A973531}"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9F910A89-F486-45B9-96BD-228EC89502E1}" type="datetimeFigureOut">
              <a:rPr lang="en-CA" smtClean="0"/>
              <a:t>12/05/2015</a:t>
            </a:fld>
            <a:endParaRPr lang="en-CA"/>
          </a:p>
        </p:txBody>
      </p:sp>
      <p:sp>
        <p:nvSpPr>
          <p:cNvPr id="19" name="Slide Number Placeholder 18"/>
          <p:cNvSpPr>
            <a:spLocks noGrp="1"/>
          </p:cNvSpPr>
          <p:nvPr>
            <p:ph type="sldNum" sz="quarter" idx="15"/>
          </p:nvPr>
        </p:nvSpPr>
        <p:spPr/>
        <p:txBody>
          <a:bodyPr/>
          <a:lstStyle/>
          <a:p>
            <a:fld id="{5B25B9D1-A7CC-40BA-AEEB-1AAA2A973531}" type="slidenum">
              <a:rPr lang="en-CA" smtClean="0"/>
              <a:t>‹#›</a:t>
            </a:fld>
            <a:endParaRPr lang="en-CA"/>
          </a:p>
        </p:txBody>
      </p:sp>
      <p:sp>
        <p:nvSpPr>
          <p:cNvPr id="21" name="Footer Placeholder 20"/>
          <p:cNvSpPr>
            <a:spLocks noGrp="1"/>
          </p:cNvSpPr>
          <p:nvPr>
            <p:ph type="ftr" sz="quarter" idx="16"/>
          </p:nvPr>
        </p:nvSpPr>
        <p:spPr/>
        <p:txBody>
          <a:bodyPr/>
          <a:lstStyle/>
          <a:p>
            <a:endParaRPr lang="en-CA"/>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9F910A89-F486-45B9-96BD-228EC89502E1}" type="datetimeFigureOut">
              <a:rPr lang="en-CA" smtClean="0"/>
              <a:t>12/05/2015</a:t>
            </a:fld>
            <a:endParaRPr lang="en-CA"/>
          </a:p>
        </p:txBody>
      </p:sp>
      <p:sp>
        <p:nvSpPr>
          <p:cNvPr id="20" name="Slide Number Placeholder 19"/>
          <p:cNvSpPr>
            <a:spLocks noGrp="1"/>
          </p:cNvSpPr>
          <p:nvPr>
            <p:ph type="sldNum" sz="quarter" idx="11"/>
          </p:nvPr>
        </p:nvSpPr>
        <p:spPr/>
        <p:txBody>
          <a:bodyPr/>
          <a:lstStyle/>
          <a:p>
            <a:fld id="{5B25B9D1-A7CC-40BA-AEEB-1AAA2A973531}" type="slidenum">
              <a:rPr lang="en-CA" smtClean="0"/>
              <a:t>‹#›</a:t>
            </a:fld>
            <a:endParaRPr lang="en-CA"/>
          </a:p>
        </p:txBody>
      </p:sp>
      <p:sp>
        <p:nvSpPr>
          <p:cNvPr id="21" name="Footer Placeholder 20"/>
          <p:cNvSpPr>
            <a:spLocks noGrp="1"/>
          </p:cNvSpPr>
          <p:nvPr>
            <p:ph type="ftr" sz="quarter" idx="12"/>
          </p:nvPr>
        </p:nvSpPr>
        <p:spPr/>
        <p:txBody>
          <a:bodyPr/>
          <a:lstStyle/>
          <a:p>
            <a:endParaRPr lang="en-CA"/>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9F910A89-F486-45B9-96BD-228EC89502E1}" type="datetimeFigureOut">
              <a:rPr lang="en-CA" smtClean="0"/>
              <a:t>12/05/2015</a:t>
            </a:fld>
            <a:endParaRPr lang="en-CA"/>
          </a:p>
        </p:txBody>
      </p:sp>
      <p:sp>
        <p:nvSpPr>
          <p:cNvPr id="25" name="Slide Number Placeholder 24"/>
          <p:cNvSpPr>
            <a:spLocks noGrp="1"/>
          </p:cNvSpPr>
          <p:nvPr>
            <p:ph type="sldNum" sz="quarter" idx="16"/>
          </p:nvPr>
        </p:nvSpPr>
        <p:spPr/>
        <p:txBody>
          <a:bodyPr/>
          <a:lstStyle/>
          <a:p>
            <a:fld id="{5B25B9D1-A7CC-40BA-AEEB-1AAA2A973531}" type="slidenum">
              <a:rPr lang="en-CA" smtClean="0"/>
              <a:t>‹#›</a:t>
            </a:fld>
            <a:endParaRPr lang="en-CA"/>
          </a:p>
        </p:txBody>
      </p:sp>
      <p:sp>
        <p:nvSpPr>
          <p:cNvPr id="26" name="Footer Placeholder 25"/>
          <p:cNvSpPr>
            <a:spLocks noGrp="1"/>
          </p:cNvSpPr>
          <p:nvPr>
            <p:ph type="ftr" sz="quarter" idx="17"/>
          </p:nvPr>
        </p:nvSpPr>
        <p:spPr/>
        <p:txBody>
          <a:bodyPr/>
          <a:lstStyle/>
          <a:p>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9F910A89-F486-45B9-96BD-228EC89502E1}" type="datetimeFigureOut">
              <a:rPr lang="en-CA" smtClean="0"/>
              <a:t>12/05/2015</a:t>
            </a:fld>
            <a:endParaRPr lang="en-CA"/>
          </a:p>
        </p:txBody>
      </p:sp>
      <p:sp>
        <p:nvSpPr>
          <p:cNvPr id="24" name="Slide Number Placeholder 23"/>
          <p:cNvSpPr>
            <a:spLocks noGrp="1"/>
          </p:cNvSpPr>
          <p:nvPr>
            <p:ph type="sldNum" sz="quarter" idx="17"/>
          </p:nvPr>
        </p:nvSpPr>
        <p:spPr/>
        <p:txBody>
          <a:bodyPr/>
          <a:lstStyle/>
          <a:p>
            <a:fld id="{5B25B9D1-A7CC-40BA-AEEB-1AAA2A973531}" type="slidenum">
              <a:rPr lang="en-CA" smtClean="0"/>
              <a:t>‹#›</a:t>
            </a:fld>
            <a:endParaRPr lang="en-CA"/>
          </a:p>
        </p:txBody>
      </p:sp>
      <p:sp>
        <p:nvSpPr>
          <p:cNvPr id="29" name="Footer Placeholder 28"/>
          <p:cNvSpPr>
            <a:spLocks noGrp="1"/>
          </p:cNvSpPr>
          <p:nvPr>
            <p:ph type="ftr" sz="quarter" idx="18"/>
          </p:nvPr>
        </p:nvSpPr>
        <p:spPr/>
        <p:txBody>
          <a:bodyPr/>
          <a:lstStyle/>
          <a:p>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9F910A89-F486-45B9-96BD-228EC89502E1}" type="datetimeFigureOut">
              <a:rPr lang="en-CA" smtClean="0"/>
              <a:t>12/05/2015</a:t>
            </a:fld>
            <a:endParaRPr lang="en-CA"/>
          </a:p>
        </p:txBody>
      </p:sp>
      <p:sp>
        <p:nvSpPr>
          <p:cNvPr id="14" name="Slide Number Placeholder 13"/>
          <p:cNvSpPr>
            <a:spLocks noGrp="1"/>
          </p:cNvSpPr>
          <p:nvPr>
            <p:ph type="sldNum" sz="quarter" idx="11"/>
          </p:nvPr>
        </p:nvSpPr>
        <p:spPr/>
        <p:txBody>
          <a:bodyPr/>
          <a:lstStyle/>
          <a:p>
            <a:fld id="{5B25B9D1-A7CC-40BA-AEEB-1AAA2A973531}" type="slidenum">
              <a:rPr lang="en-CA" smtClean="0"/>
              <a:t>‹#›</a:t>
            </a:fld>
            <a:endParaRPr lang="en-CA"/>
          </a:p>
        </p:txBody>
      </p:sp>
      <p:sp>
        <p:nvSpPr>
          <p:cNvPr id="18" name="Footer Placeholder 17"/>
          <p:cNvSpPr>
            <a:spLocks noGrp="1"/>
          </p:cNvSpPr>
          <p:nvPr>
            <p:ph type="ftr" sz="quarter" idx="12"/>
          </p:nvPr>
        </p:nvSpPr>
        <p:spPr/>
        <p:txBody>
          <a:bodyPr/>
          <a:lstStyle/>
          <a:p>
            <a:endParaRPr lang="en-CA"/>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9F910A89-F486-45B9-96BD-228EC89502E1}" type="datetimeFigureOut">
              <a:rPr lang="en-CA" smtClean="0"/>
              <a:t>12/05/2015</a:t>
            </a:fld>
            <a:endParaRPr lang="en-CA"/>
          </a:p>
        </p:txBody>
      </p:sp>
      <p:sp>
        <p:nvSpPr>
          <p:cNvPr id="12" name="Slide Number Placeholder 11"/>
          <p:cNvSpPr>
            <a:spLocks noGrp="1"/>
          </p:cNvSpPr>
          <p:nvPr>
            <p:ph type="sldNum" sz="quarter" idx="11"/>
          </p:nvPr>
        </p:nvSpPr>
        <p:spPr/>
        <p:txBody>
          <a:bodyPr/>
          <a:lstStyle/>
          <a:p>
            <a:fld id="{5B25B9D1-A7CC-40BA-AEEB-1AAA2A973531}" type="slidenum">
              <a:rPr lang="en-CA" smtClean="0"/>
              <a:t>‹#›</a:t>
            </a:fld>
            <a:endParaRPr lang="en-CA"/>
          </a:p>
        </p:txBody>
      </p:sp>
      <p:sp>
        <p:nvSpPr>
          <p:cNvPr id="13" name="Footer Placeholder 12"/>
          <p:cNvSpPr>
            <a:spLocks noGrp="1"/>
          </p:cNvSpPr>
          <p:nvPr>
            <p:ph type="ftr" sz="quarter" idx="12"/>
          </p:nvPr>
        </p:nvSpPr>
        <p:spPr/>
        <p:txBody>
          <a:bodyPr/>
          <a:lstStyle/>
          <a:p>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9F910A89-F486-45B9-96BD-228EC89502E1}" type="datetimeFigureOut">
              <a:rPr lang="en-CA" smtClean="0"/>
              <a:t>12/05/2015</a:t>
            </a:fld>
            <a:endParaRPr lang="en-CA"/>
          </a:p>
        </p:txBody>
      </p:sp>
      <p:sp>
        <p:nvSpPr>
          <p:cNvPr id="18" name="Slide Number Placeholder 17"/>
          <p:cNvSpPr>
            <a:spLocks noGrp="1"/>
          </p:cNvSpPr>
          <p:nvPr>
            <p:ph type="sldNum" sz="quarter" idx="16"/>
          </p:nvPr>
        </p:nvSpPr>
        <p:spPr/>
        <p:txBody>
          <a:bodyPr/>
          <a:lstStyle/>
          <a:p>
            <a:fld id="{5B25B9D1-A7CC-40BA-AEEB-1AAA2A973531}" type="slidenum">
              <a:rPr lang="en-CA" smtClean="0"/>
              <a:t>‹#›</a:t>
            </a:fld>
            <a:endParaRPr lang="en-CA"/>
          </a:p>
        </p:txBody>
      </p:sp>
      <p:sp>
        <p:nvSpPr>
          <p:cNvPr id="20" name="Footer Placeholder 19"/>
          <p:cNvSpPr>
            <a:spLocks noGrp="1"/>
          </p:cNvSpPr>
          <p:nvPr>
            <p:ph type="ftr" sz="quarter" idx="17"/>
          </p:nvPr>
        </p:nvSpPr>
        <p:spPr/>
        <p:txBody>
          <a:bodyPr/>
          <a:lstStyle/>
          <a:p>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9F910A89-F486-45B9-96BD-228EC89502E1}" type="datetimeFigureOut">
              <a:rPr lang="en-CA" smtClean="0"/>
              <a:t>12/05/2015</a:t>
            </a:fld>
            <a:endParaRPr lang="en-CA"/>
          </a:p>
        </p:txBody>
      </p:sp>
      <p:sp>
        <p:nvSpPr>
          <p:cNvPr id="20" name="Slide Number Placeholder 19"/>
          <p:cNvSpPr>
            <a:spLocks noGrp="1"/>
          </p:cNvSpPr>
          <p:nvPr>
            <p:ph type="sldNum" sz="quarter" idx="15"/>
          </p:nvPr>
        </p:nvSpPr>
        <p:spPr/>
        <p:txBody>
          <a:bodyPr/>
          <a:lstStyle/>
          <a:p>
            <a:fld id="{5B25B9D1-A7CC-40BA-AEEB-1AAA2A973531}" type="slidenum">
              <a:rPr lang="en-CA" smtClean="0"/>
              <a:t>‹#›</a:t>
            </a:fld>
            <a:endParaRPr lang="en-CA"/>
          </a:p>
        </p:txBody>
      </p:sp>
      <p:sp>
        <p:nvSpPr>
          <p:cNvPr id="21" name="Footer Placeholder 20"/>
          <p:cNvSpPr>
            <a:spLocks noGrp="1"/>
          </p:cNvSpPr>
          <p:nvPr>
            <p:ph type="ftr" sz="quarter" idx="16"/>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9F910A89-F486-45B9-96BD-228EC89502E1}" type="datetimeFigureOut">
              <a:rPr lang="en-CA" smtClean="0"/>
              <a:t>12/05/2015</a:t>
            </a:fld>
            <a:endParaRPr lang="en-CA"/>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CA"/>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5B25B9D1-A7CC-40BA-AEEB-1AAA2A973531}"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cybertip.ca/"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Mealy Mountain Collegiate</a:t>
            </a:r>
            <a:endParaRPr lang="en-CA" dirty="0"/>
          </a:p>
        </p:txBody>
      </p:sp>
      <p:sp>
        <p:nvSpPr>
          <p:cNvPr id="2" name="Title 1"/>
          <p:cNvSpPr>
            <a:spLocks noGrp="1"/>
          </p:cNvSpPr>
          <p:nvPr>
            <p:ph type="title"/>
          </p:nvPr>
        </p:nvSpPr>
        <p:spPr/>
        <p:txBody>
          <a:bodyPr>
            <a:normAutofit fontScale="90000"/>
          </a:bodyPr>
          <a:lstStyle/>
          <a:p>
            <a:r>
              <a:rPr lang="en-US" dirty="0" smtClean="0"/>
              <a:t>How to Deal With Online Blackmail and Extortion</a:t>
            </a:r>
            <a:endParaRPr lang="en-CA" dirty="0"/>
          </a:p>
        </p:txBody>
      </p:sp>
    </p:spTree>
    <p:extLst>
      <p:ext uri="{BB962C8B-B14F-4D97-AF65-F5344CB8AC3E}">
        <p14:creationId xmlns:p14="http://schemas.microsoft.com/office/powerpoint/2010/main" val="3076070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Wingdings" panose="05000000000000000000" pitchFamily="2" charset="2"/>
              <a:buChar char="Ø"/>
            </a:pPr>
            <a:r>
              <a:rPr lang="en-US" sz="2400" b="1" u="sng" dirty="0" smtClean="0">
                <a:latin typeface="Arial" panose="020B0604020202020204" pitchFamily="34" charset="0"/>
                <a:cs typeface="Arial" panose="020B0604020202020204" pitchFamily="34" charset="0"/>
              </a:rPr>
              <a:t>Blackmail</a:t>
            </a:r>
            <a:r>
              <a:rPr lang="en-US" sz="2400" b="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When one person threatens another with some form of punishment if they do not offer some sort of concession.  In other words, a person who obtains embarrassing information about another person threatens to expose this information unless some form of payment (money or favors) is made.</a:t>
            </a:r>
          </a:p>
          <a:p>
            <a:pPr marL="285750" indent="-285750">
              <a:buFont typeface="Wingdings" panose="05000000000000000000" pitchFamily="2" charset="2"/>
              <a:buChar char="Ø"/>
            </a:pPr>
            <a:r>
              <a:rPr lang="en-US" sz="2400" b="1" u="sng" dirty="0" smtClean="0">
                <a:latin typeface="Arial" panose="020B0604020202020204" pitchFamily="34" charset="0"/>
                <a:cs typeface="Arial" panose="020B0604020202020204" pitchFamily="34" charset="0"/>
              </a:rPr>
              <a:t>Extortion</a:t>
            </a:r>
            <a:r>
              <a:rPr lang="en-US" sz="2400" b="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The criminal offence of getting money, property or services from a person through verbal or written intimidation.  This includes threatening pain or suffering or making somebody endure something unpleasant.</a:t>
            </a:r>
            <a:endParaRPr lang="en-CA" sz="24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r>
              <a:rPr lang="en-US" b="1" dirty="0" smtClean="0"/>
              <a:t>What is Blackmail and Extortion?</a:t>
            </a:r>
            <a:endParaRPr lang="en-CA" b="1" dirty="0"/>
          </a:p>
        </p:txBody>
      </p:sp>
    </p:spTree>
    <p:extLst>
      <p:ext uri="{BB962C8B-B14F-4D97-AF65-F5344CB8AC3E}">
        <p14:creationId xmlns:p14="http://schemas.microsoft.com/office/powerpoint/2010/main" val="385327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200" dirty="0">
                <a:latin typeface="Arial" panose="020B0604020202020204" pitchFamily="34" charset="0"/>
                <a:cs typeface="Arial" panose="020B0604020202020204" pitchFamily="34" charset="0"/>
              </a:rPr>
              <a:t>E</a:t>
            </a:r>
            <a:r>
              <a:rPr lang="en-US" sz="3200" dirty="0" smtClean="0">
                <a:latin typeface="Arial" panose="020B0604020202020204" pitchFamily="34" charset="0"/>
                <a:cs typeface="Arial" panose="020B0604020202020204" pitchFamily="34" charset="0"/>
              </a:rPr>
              <a:t>xtortion is when a person tries to get you to do something by:</a:t>
            </a:r>
          </a:p>
          <a:p>
            <a:pPr marL="285750" indent="-285750">
              <a:buFont typeface="Wingdings" panose="05000000000000000000" pitchFamily="2" charset="2"/>
              <a:buChar char="v"/>
            </a:pPr>
            <a:r>
              <a:rPr lang="en-US" sz="3200" dirty="0" smtClean="0">
                <a:latin typeface="Arial" panose="020B0604020202020204" pitchFamily="34" charset="0"/>
                <a:cs typeface="Arial" panose="020B0604020202020204" pitchFamily="34" charset="0"/>
              </a:rPr>
              <a:t>Threatening you (through words and actions).</a:t>
            </a:r>
          </a:p>
          <a:p>
            <a:pPr marL="285750" indent="-285750">
              <a:buFont typeface="Wingdings" panose="05000000000000000000" pitchFamily="2" charset="2"/>
              <a:buChar char="v"/>
            </a:pPr>
            <a:r>
              <a:rPr lang="en-US" sz="3200" dirty="0" smtClean="0">
                <a:latin typeface="Arial" panose="020B0604020202020204" pitchFamily="34" charset="0"/>
                <a:cs typeface="Arial" panose="020B0604020202020204" pitchFamily="34" charset="0"/>
              </a:rPr>
              <a:t>Accusing you of something.</a:t>
            </a:r>
          </a:p>
          <a:p>
            <a:pPr marL="285750" indent="-285750">
              <a:buFont typeface="Wingdings" panose="05000000000000000000" pitchFamily="2" charset="2"/>
              <a:buChar char="v"/>
            </a:pPr>
            <a:r>
              <a:rPr lang="en-US" sz="3200" dirty="0" smtClean="0">
                <a:latin typeface="Arial" panose="020B0604020202020204" pitchFamily="34" charset="0"/>
                <a:cs typeface="Arial" panose="020B0604020202020204" pitchFamily="34" charset="0"/>
              </a:rPr>
              <a:t>Being violent or scaring you through words or actions (pushing, yelling, throwing things, breaking things, etc.)</a:t>
            </a:r>
            <a:endParaRPr lang="en-CA" sz="32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r>
              <a:rPr lang="en-US" sz="4800" b="1" dirty="0" smtClean="0"/>
              <a:t>How to Recognize Extortion</a:t>
            </a:r>
            <a:endParaRPr lang="en-CA" sz="4800" b="1" dirty="0"/>
          </a:p>
        </p:txBody>
      </p:sp>
    </p:spTree>
    <p:extLst>
      <p:ext uri="{BB962C8B-B14F-4D97-AF65-F5344CB8AC3E}">
        <p14:creationId xmlns:p14="http://schemas.microsoft.com/office/powerpoint/2010/main" val="2618233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2800" b="1" u="sng" dirty="0" smtClean="0">
                <a:latin typeface="Arial" panose="020B0604020202020204" pitchFamily="34" charset="0"/>
                <a:cs typeface="Arial" panose="020B0604020202020204" pitchFamily="34" charset="0"/>
              </a:rPr>
              <a:t>Example 1</a:t>
            </a:r>
            <a:r>
              <a:rPr lang="en-US" sz="2800" b="1" dirty="0" smtClean="0">
                <a:latin typeface="Arial" panose="020B0604020202020204" pitchFamily="34" charset="0"/>
                <a:cs typeface="Arial" panose="020B0604020202020204" pitchFamily="34" charset="0"/>
              </a:rPr>
              <a:t>:</a:t>
            </a:r>
          </a:p>
          <a:p>
            <a:r>
              <a:rPr lang="en-CA" sz="2000" b="1" dirty="0">
                <a:latin typeface="Arial" panose="020B0604020202020204" pitchFamily="34" charset="0"/>
                <a:cs typeface="Arial" panose="020B0604020202020204" pitchFamily="34" charset="0"/>
              </a:rPr>
              <a:t>A 15-year-old girl sends a picture of herself, in a “sexy” pose wearing her bikini, to her boyfriend. After they break up, the boy threatens to post the picture on the Internet unless the girl sends him another sexual picture</a:t>
            </a:r>
            <a:r>
              <a:rPr lang="en-CA" sz="2000" b="1" dirty="0" smtClean="0">
                <a:latin typeface="Arial" panose="020B0604020202020204" pitchFamily="34" charset="0"/>
                <a:cs typeface="Arial" panose="020B0604020202020204" pitchFamily="34" charset="0"/>
              </a:rPr>
              <a:t>.</a:t>
            </a:r>
          </a:p>
          <a:p>
            <a:endParaRPr lang="en-US" sz="2000" b="1" dirty="0">
              <a:latin typeface="Arial" panose="020B0604020202020204" pitchFamily="34" charset="0"/>
              <a:cs typeface="Arial" panose="020B0604020202020204" pitchFamily="34" charset="0"/>
            </a:endParaRPr>
          </a:p>
          <a:p>
            <a:r>
              <a:rPr lang="en-US" sz="2800" b="1" u="sng" dirty="0" smtClean="0">
                <a:latin typeface="Arial" panose="020B0604020202020204" pitchFamily="34" charset="0"/>
                <a:cs typeface="Arial" panose="020B0604020202020204" pitchFamily="34" charset="0"/>
              </a:rPr>
              <a:t>Example 2</a:t>
            </a:r>
            <a:r>
              <a:rPr lang="en-US" sz="2800" b="1" dirty="0" smtClean="0">
                <a:latin typeface="Arial" panose="020B0604020202020204" pitchFamily="34" charset="0"/>
                <a:cs typeface="Arial" panose="020B0604020202020204" pitchFamily="34" charset="0"/>
              </a:rPr>
              <a:t>:</a:t>
            </a:r>
          </a:p>
          <a:p>
            <a:r>
              <a:rPr lang="en-CA" sz="2000" b="1" dirty="0">
                <a:latin typeface="Arial" panose="020B0604020202020204" pitchFamily="34" charset="0"/>
                <a:cs typeface="Arial" panose="020B0604020202020204" pitchFamily="34" charset="0"/>
              </a:rPr>
              <a:t>A 14-year-old girl is chatting online with a similar aged peer and slightly exposes her breasts on webcam. The boy then says he will post her image on Facebook and share it with his friends if she doesn’t send him more pictures.</a:t>
            </a:r>
            <a:endParaRPr lang="en-US" sz="20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fontScale="90000"/>
          </a:bodyPr>
          <a:lstStyle/>
          <a:p>
            <a:r>
              <a:rPr lang="en-US" b="1" dirty="0" smtClean="0"/>
              <a:t>Examples of Online Blackmail and Extortion</a:t>
            </a:r>
            <a:endParaRPr lang="en-CA" b="1" dirty="0"/>
          </a:p>
        </p:txBody>
      </p:sp>
    </p:spTree>
    <p:extLst>
      <p:ext uri="{BB962C8B-B14F-4D97-AF65-F5344CB8AC3E}">
        <p14:creationId xmlns:p14="http://schemas.microsoft.com/office/powerpoint/2010/main" val="1817305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764704"/>
            <a:ext cx="7680960" cy="5422736"/>
          </a:xfrm>
        </p:spPr>
        <p:txBody>
          <a:bodyPr>
            <a:normAutofit/>
          </a:bodyPr>
          <a:lstStyle/>
          <a:p>
            <a:r>
              <a:rPr lang="en-US" sz="2800" b="1" u="sng" dirty="0" smtClean="0">
                <a:latin typeface="Arial" panose="020B0604020202020204" pitchFamily="34" charset="0"/>
                <a:cs typeface="Arial" panose="020B0604020202020204" pitchFamily="34" charset="0"/>
              </a:rPr>
              <a:t>Example 3</a:t>
            </a:r>
            <a:r>
              <a:rPr lang="en-US" sz="2800" b="1" dirty="0" smtClean="0">
                <a:latin typeface="Arial" panose="020B0604020202020204" pitchFamily="34" charset="0"/>
                <a:cs typeface="Arial" panose="020B0604020202020204" pitchFamily="34" charset="0"/>
              </a:rPr>
              <a:t>:</a:t>
            </a:r>
          </a:p>
          <a:p>
            <a:r>
              <a:rPr lang="en-CA" sz="2000" b="1" dirty="0">
                <a:latin typeface="Arial" panose="020B0604020202020204" pitchFamily="34" charset="0"/>
                <a:cs typeface="Arial" panose="020B0604020202020204" pitchFamily="34" charset="0"/>
              </a:rPr>
              <a:t>A 16-year-old says that her ex-boyfriend has posted a sexual video of her on Facebook to get revenge for her breaking up with him. He offers to take it down if she sends another sexual video to him</a:t>
            </a:r>
            <a:r>
              <a:rPr lang="en-CA" sz="2000" b="1" dirty="0" smtClean="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en-US" sz="2800" b="1" u="sng" dirty="0" smtClean="0">
                <a:latin typeface="Arial" panose="020B0604020202020204" pitchFamily="34" charset="0"/>
                <a:cs typeface="Arial" panose="020B0604020202020204" pitchFamily="34" charset="0"/>
              </a:rPr>
              <a:t>Example 4</a:t>
            </a:r>
            <a:r>
              <a:rPr lang="en-US" sz="2800" b="1" dirty="0" smtClean="0">
                <a:latin typeface="Arial" panose="020B0604020202020204" pitchFamily="34" charset="0"/>
                <a:cs typeface="Arial" panose="020B0604020202020204" pitchFamily="34" charset="0"/>
              </a:rPr>
              <a:t>:</a:t>
            </a:r>
          </a:p>
          <a:p>
            <a:r>
              <a:rPr lang="en-CA" sz="2000" b="1" dirty="0">
                <a:latin typeface="Arial" panose="020B0604020202020204" pitchFamily="34" charset="0"/>
                <a:cs typeface="Arial" panose="020B0604020202020204" pitchFamily="34" charset="0"/>
              </a:rPr>
              <a:t>A 14-year-old is at a sleepover with girlfriends. The girls are all joking around and take “sexy” pictures of one another. One of the girls at the party later uploads the 14-year-old’s picture to an image hosting site, makes derogatory comments about the girl and threatens to ruin her life for supposedly stealing her ex-boyfriend.</a:t>
            </a:r>
          </a:p>
        </p:txBody>
      </p:sp>
    </p:spTree>
    <p:extLst>
      <p:ext uri="{BB962C8B-B14F-4D97-AF65-F5344CB8AC3E}">
        <p14:creationId xmlns:p14="http://schemas.microsoft.com/office/powerpoint/2010/main" val="1969687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hlinkClick r:id="rId2"/>
          </p:cNvPr>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4221956" y="2132856"/>
            <a:ext cx="4742531" cy="2667673"/>
          </a:xfrm>
        </p:spPr>
      </p:pic>
      <p:sp>
        <p:nvSpPr>
          <p:cNvPr id="3" name="Text Placeholder 2"/>
          <p:cNvSpPr>
            <a:spLocks noGrp="1"/>
          </p:cNvSpPr>
          <p:nvPr>
            <p:ph sz="quarter" idx="13"/>
          </p:nvPr>
        </p:nvSpPr>
        <p:spPr/>
        <p:txBody>
          <a:bodyPr>
            <a:normAutofit lnSpcReduction="10000"/>
          </a:bodyPr>
          <a:lstStyle/>
          <a:p>
            <a:pPr marL="285750" indent="-285750">
              <a:buFont typeface="Wingdings" panose="05000000000000000000" pitchFamily="2" charset="2"/>
              <a:buChar char="ü"/>
            </a:pPr>
            <a:r>
              <a:rPr lang="en-US" sz="2000" b="1" i="0" dirty="0" smtClean="0">
                <a:latin typeface="Arial" panose="020B0604020202020204" pitchFamily="34" charset="0"/>
                <a:cs typeface="Arial" panose="020B0604020202020204" pitchFamily="34" charset="0"/>
              </a:rPr>
              <a:t>Never comply with the threat.</a:t>
            </a:r>
          </a:p>
          <a:p>
            <a:pPr marL="285750" indent="-285750">
              <a:buFont typeface="Wingdings" panose="05000000000000000000" pitchFamily="2" charset="2"/>
              <a:buChar char="ü"/>
            </a:pPr>
            <a:r>
              <a:rPr lang="en-US" sz="2000" b="1" i="0" dirty="0" smtClean="0">
                <a:latin typeface="Arial" panose="020B0604020202020204" pitchFamily="34" charset="0"/>
                <a:cs typeface="Arial" panose="020B0604020202020204" pitchFamily="34" charset="0"/>
              </a:rPr>
              <a:t>Stop all forms of communication with the individual (block from accounts).</a:t>
            </a:r>
          </a:p>
          <a:p>
            <a:pPr marL="285750" indent="-285750">
              <a:buFont typeface="Wingdings" panose="05000000000000000000" pitchFamily="2" charset="2"/>
              <a:buChar char="ü"/>
            </a:pPr>
            <a:r>
              <a:rPr lang="en-US" sz="2000" b="1" dirty="0" smtClean="0">
                <a:latin typeface="Arial" panose="020B0604020202020204" pitchFamily="34" charset="0"/>
                <a:cs typeface="Arial" panose="020B0604020202020204" pitchFamily="34" charset="0"/>
              </a:rPr>
              <a:t>Deactivate all accounts used to communicate with the individual.</a:t>
            </a:r>
          </a:p>
          <a:p>
            <a:pPr marL="285750" indent="-285750">
              <a:buFont typeface="Wingdings" panose="05000000000000000000" pitchFamily="2" charset="2"/>
              <a:buChar char="ü"/>
            </a:pPr>
            <a:r>
              <a:rPr lang="en-US" sz="2000" b="1" i="0" dirty="0" smtClean="0">
                <a:latin typeface="Arial" panose="020B0604020202020204" pitchFamily="34" charset="0"/>
                <a:cs typeface="Arial" panose="020B0604020202020204" pitchFamily="34" charset="0"/>
              </a:rPr>
              <a:t>Speak to a safe adult about what is happening.</a:t>
            </a:r>
          </a:p>
          <a:p>
            <a:pPr marL="285750" indent="-285750">
              <a:buFont typeface="Wingdings" panose="05000000000000000000" pitchFamily="2" charset="2"/>
              <a:buChar char="ü"/>
            </a:pPr>
            <a:r>
              <a:rPr lang="en-US" sz="2000" b="1" dirty="0" smtClean="0">
                <a:latin typeface="Arial" panose="020B0604020202020204" pitchFamily="34" charset="0"/>
                <a:cs typeface="Arial" panose="020B0604020202020204" pitchFamily="34" charset="0"/>
              </a:rPr>
              <a:t>Contact </a:t>
            </a:r>
            <a:r>
              <a:rPr lang="en-US" sz="2000" b="1" dirty="0" smtClean="0">
                <a:latin typeface="Arial" panose="020B0604020202020204" pitchFamily="34" charset="0"/>
                <a:cs typeface="Arial" panose="020B0604020202020204" pitchFamily="34" charset="0"/>
                <a:hlinkClick r:id="rId2"/>
              </a:rPr>
              <a:t>cybertip.ca</a:t>
            </a:r>
            <a:endParaRPr lang="en-CA" sz="2000" b="1" i="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rmAutofit fontScale="90000"/>
          </a:bodyPr>
          <a:lstStyle/>
          <a:p>
            <a:r>
              <a:rPr lang="en-US" b="1" dirty="0" smtClean="0"/>
              <a:t>What To Do If you are Dealing with Online Blackmail / Extortion</a:t>
            </a:r>
            <a:endParaRPr lang="en-CA" b="1" dirty="0"/>
          </a:p>
        </p:txBody>
      </p:sp>
    </p:spTree>
    <p:extLst>
      <p:ext uri="{BB962C8B-B14F-4D97-AF65-F5344CB8AC3E}">
        <p14:creationId xmlns:p14="http://schemas.microsoft.com/office/powerpoint/2010/main" val="3379644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p:txBody>
          <a:bodyPr>
            <a:normAutofit fontScale="92500"/>
          </a:bodyPr>
          <a:lstStyle/>
          <a:p>
            <a:r>
              <a:rPr lang="en-US" sz="2000" b="1" dirty="0" smtClean="0">
                <a:latin typeface="Arial" panose="020B0604020202020204" pitchFamily="34" charset="0"/>
                <a:cs typeface="Arial" panose="020B0604020202020204" pitchFamily="34" charset="0"/>
              </a:rPr>
              <a:t>If you ever find yourself involved in a self/peer exploitation (sexting) incident that involves things like threats, intimidation, blackmail, etc., you should immediately do at least one of the following:</a:t>
            </a:r>
          </a:p>
          <a:p>
            <a:pPr marL="285750" indent="-285750">
              <a:buFont typeface="Wingdings" panose="05000000000000000000" pitchFamily="2" charset="2"/>
              <a:buChar char="Ø"/>
            </a:pPr>
            <a:r>
              <a:rPr lang="en-US" sz="2400" b="1" dirty="0" smtClean="0">
                <a:latin typeface="Arial" panose="020B0604020202020204" pitchFamily="34" charset="0"/>
                <a:cs typeface="Arial" panose="020B0604020202020204" pitchFamily="34" charset="0"/>
              </a:rPr>
              <a:t>Send in a report to cybertip.ca</a:t>
            </a:r>
            <a:r>
              <a:rPr lang="en-US" sz="2000" dirty="0" smtClean="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Canada’s tip line for reporting concerns about child sexual exploitation on the Internet.  The information may be shared with police and/or child welfare as set out in Cybertip.ca policies.</a:t>
            </a:r>
          </a:p>
          <a:p>
            <a:pPr marL="285750" indent="-285750">
              <a:buFont typeface="Wingdings" panose="05000000000000000000" pitchFamily="2" charset="2"/>
              <a:buChar char="Ø"/>
            </a:pPr>
            <a:r>
              <a:rPr lang="en-US" sz="2400" b="1" dirty="0" smtClean="0">
                <a:latin typeface="Arial" panose="020B0604020202020204" pitchFamily="34" charset="0"/>
                <a:cs typeface="Arial" panose="020B0604020202020204" pitchFamily="34" charset="0"/>
              </a:rPr>
              <a:t>Tell your parents/guardians </a:t>
            </a:r>
            <a:r>
              <a:rPr lang="en-US" sz="2000" b="1" dirty="0" smtClean="0">
                <a:latin typeface="Arial" panose="020B0604020202020204" pitchFamily="34" charset="0"/>
                <a:cs typeface="Arial" panose="020B0604020202020204" pitchFamily="34" charset="0"/>
              </a:rPr>
              <a:t>about what is happening so they can immediately help you with the situation.</a:t>
            </a:r>
          </a:p>
          <a:p>
            <a:pPr marL="285750" indent="-285750">
              <a:buFont typeface="Wingdings" panose="05000000000000000000" pitchFamily="2" charset="2"/>
              <a:buChar char="Ø"/>
            </a:pPr>
            <a:r>
              <a:rPr lang="en-US" sz="2400" b="1" dirty="0" smtClean="0">
                <a:latin typeface="Arial" panose="020B0604020202020204" pitchFamily="34" charset="0"/>
                <a:cs typeface="Arial" panose="020B0604020202020204" pitchFamily="34" charset="0"/>
              </a:rPr>
              <a:t>Tell a SAFE ADULT </a:t>
            </a:r>
            <a:r>
              <a:rPr lang="en-US" sz="2000" b="1" dirty="0" smtClean="0">
                <a:latin typeface="Arial" panose="020B0604020202020204" pitchFamily="34" charset="0"/>
                <a:cs typeface="Arial" panose="020B0604020202020204" pitchFamily="34" charset="0"/>
              </a:rPr>
              <a:t>(teacher, counselor, relative) about what is going on if you cant talk to your parents/guardians so they can help you address the situation.</a:t>
            </a:r>
            <a:endParaRPr lang="en-CA" sz="2000" b="1" dirty="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lstStyle/>
          <a:p>
            <a:pPr algn="ctr"/>
            <a:r>
              <a:rPr lang="en-US" b="1" u="sng" dirty="0" smtClean="0"/>
              <a:t>EXTORTION IS ILLEGAL</a:t>
            </a:r>
            <a:endParaRPr lang="en-CA" b="1" u="sng" dirty="0"/>
          </a:p>
        </p:txBody>
      </p:sp>
    </p:spTree>
    <p:extLst>
      <p:ext uri="{BB962C8B-B14F-4D97-AF65-F5344CB8AC3E}">
        <p14:creationId xmlns:p14="http://schemas.microsoft.com/office/powerpoint/2010/main" val="3653256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b="1" dirty="0" smtClean="0"/>
              <a:t>While a sexual picture/video shared with peers can have emotional and social impacts, there are also laws that are being broken.</a:t>
            </a:r>
          </a:p>
          <a:p>
            <a:r>
              <a:rPr lang="en-US" sz="2800" b="1" dirty="0" smtClean="0"/>
              <a:t>Depending on the content of the picture/video, it could be considered child pornography.</a:t>
            </a:r>
          </a:p>
          <a:p>
            <a:r>
              <a:rPr lang="en-US" sz="2800" b="1" dirty="0" smtClean="0"/>
              <a:t>If you are unsure whether things have gone too far in your situation, you should seek support and advice from family, friends and/or another safe adult.</a:t>
            </a:r>
            <a:endParaRPr lang="en-CA" sz="2800" b="1" dirty="0"/>
          </a:p>
        </p:txBody>
      </p:sp>
      <p:sp>
        <p:nvSpPr>
          <p:cNvPr id="3" name="Title 2"/>
          <p:cNvSpPr>
            <a:spLocks noGrp="1"/>
          </p:cNvSpPr>
          <p:nvPr>
            <p:ph type="title"/>
          </p:nvPr>
        </p:nvSpPr>
        <p:spPr/>
        <p:txBody>
          <a:bodyPr/>
          <a:lstStyle/>
          <a:p>
            <a:r>
              <a:rPr lang="en-US" b="1" dirty="0" smtClean="0"/>
              <a:t>Something to Keep in Mind . . .</a:t>
            </a:r>
            <a:endParaRPr lang="en-CA" b="1" dirty="0"/>
          </a:p>
        </p:txBody>
      </p:sp>
    </p:spTree>
    <p:extLst>
      <p:ext uri="{BB962C8B-B14F-4D97-AF65-F5344CB8AC3E}">
        <p14:creationId xmlns:p14="http://schemas.microsoft.com/office/powerpoint/2010/main" val="4095732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467543" y="476672"/>
            <a:ext cx="4736527" cy="2664296"/>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2120" y="476672"/>
            <a:ext cx="2697088" cy="2688098"/>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5736" y="3861048"/>
            <a:ext cx="4166084" cy="2527424"/>
          </a:xfrm>
          <a:prstGeom prst="rect">
            <a:avLst/>
          </a:prstGeom>
        </p:spPr>
      </p:pic>
    </p:spTree>
    <p:extLst>
      <p:ext uri="{BB962C8B-B14F-4D97-AF65-F5344CB8AC3E}">
        <p14:creationId xmlns:p14="http://schemas.microsoft.com/office/powerpoint/2010/main" val="2105481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TM01790491[[fn=Mylar]]</Template>
  <TotalTime>143</TotalTime>
  <Words>622</Words>
  <Application>Microsoft Office PowerPoint</Application>
  <PresentationFormat>On-screen Show (4:3)</PresentationFormat>
  <Paragraphs>36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Corbel</vt:lpstr>
      <vt:lpstr>Tahoma</vt:lpstr>
      <vt:lpstr>Tunga</vt:lpstr>
      <vt:lpstr>Wingdings</vt:lpstr>
      <vt:lpstr>Mylar</vt:lpstr>
      <vt:lpstr>How to Deal With Online Blackmail and Extortion</vt:lpstr>
      <vt:lpstr>What is Blackmail and Extortion?</vt:lpstr>
      <vt:lpstr>How to Recognize Extortion</vt:lpstr>
      <vt:lpstr>Examples of Online Blackmail and Extortion</vt:lpstr>
      <vt:lpstr>PowerPoint Presentation</vt:lpstr>
      <vt:lpstr>What To Do If you are Dealing with Online Blackmail / Extortion</vt:lpstr>
      <vt:lpstr>EXTORTION IS ILLEGAL</vt:lpstr>
      <vt:lpstr>Something to Keep in Mind . .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Deal With Online Blackmail</dc:title>
  <dc:creator>Thomas Hussey</dc:creator>
  <cp:lastModifiedBy>lgillett</cp:lastModifiedBy>
  <cp:revision>12</cp:revision>
  <dcterms:created xsi:type="dcterms:W3CDTF">2015-05-12T00:37:28Z</dcterms:created>
  <dcterms:modified xsi:type="dcterms:W3CDTF">2015-05-12T12:25:13Z</dcterms:modified>
</cp:coreProperties>
</file>